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2" r:id="rId2"/>
    <p:sldId id="280" r:id="rId3"/>
    <p:sldId id="268" r:id="rId4"/>
    <p:sldId id="267" r:id="rId5"/>
    <p:sldId id="275" r:id="rId6"/>
    <p:sldId id="276" r:id="rId7"/>
    <p:sldId id="277" r:id="rId8"/>
    <p:sldId id="274" r:id="rId9"/>
    <p:sldId id="261" r:id="rId10"/>
    <p:sldId id="279" r:id="rId11"/>
    <p:sldId id="271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9C7"/>
    <a:srgbClr val="82943F"/>
    <a:srgbClr val="455C18"/>
    <a:srgbClr val="7F82AF"/>
    <a:srgbClr val="D6C5BE"/>
    <a:srgbClr val="B381D9"/>
    <a:srgbClr val="E48826"/>
    <a:srgbClr val="361D63"/>
    <a:srgbClr val="0033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2" d="100"/>
          <a:sy n="112" d="100"/>
        </p:scale>
        <p:origin x="144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78627-6572-4370-9E1A-0700CEDE7560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6A950-6934-42D5-8F2A-757751458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2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02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8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011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6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40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1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0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5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5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3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13032" y="111851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8" y="903079"/>
            <a:ext cx="648625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3F2E05-246F-477E-B911-71FE3F024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744" y="2396427"/>
            <a:ext cx="5063391" cy="32813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A1A439-ACBE-4643-9867-3C2E55F1BB26}"/>
              </a:ext>
            </a:extLst>
          </p:cNvPr>
          <p:cNvSpPr txBox="1"/>
          <p:nvPr/>
        </p:nvSpPr>
        <p:spPr>
          <a:xfrm>
            <a:off x="6280337" y="2284560"/>
            <a:ext cx="29744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Graces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Joy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Elegance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Beauty</a:t>
            </a:r>
          </a:p>
        </p:txBody>
      </p:sp>
    </p:spTree>
    <p:extLst>
      <p:ext uri="{BB962C8B-B14F-4D97-AF65-F5344CB8AC3E}">
        <p14:creationId xmlns:p14="http://schemas.microsoft.com/office/powerpoint/2010/main" val="402405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230A85A-9DDD-4B3E-9A1B-41F36B93C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605" y="2264478"/>
            <a:ext cx="4977235" cy="33231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8570" y="1615724"/>
            <a:ext cx="6994392" cy="51858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Angelo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863" y="3686554"/>
            <a:ext cx="6994392" cy="2666312"/>
          </a:xfrm>
        </p:spPr>
        <p:txBody>
          <a:bodyPr>
            <a:normAutofit/>
          </a:bodyPr>
          <a:lstStyle/>
          <a:p>
            <a:endParaRPr lang="en-GB" sz="405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0" y="850057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434471" y="759463"/>
            <a:ext cx="559843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D34B30-2050-465B-BC84-9AED9B30B7C7}"/>
              </a:ext>
            </a:extLst>
          </p:cNvPr>
          <p:cNvSpPr/>
          <p:nvPr/>
        </p:nvSpPr>
        <p:spPr>
          <a:xfrm>
            <a:off x="3139605" y="2934496"/>
            <a:ext cx="2383355" cy="318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EECCD-1CEC-46A9-B115-7C5C6731A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" y="2214008"/>
            <a:ext cx="4536617" cy="25426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D15883-CA20-4AED-AB0F-1F9DD0A064A9}"/>
              </a:ext>
            </a:extLst>
          </p:cNvPr>
          <p:cNvSpPr txBox="1"/>
          <p:nvPr/>
        </p:nvSpPr>
        <p:spPr>
          <a:xfrm>
            <a:off x="789470" y="4643993"/>
            <a:ext cx="48165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 saw the angel in the marble and carved until I set him free”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276" y="1978629"/>
            <a:ext cx="5022766" cy="518583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Saving Grace</a:t>
            </a:r>
            <a:r>
              <a:rPr lang="en-GB" sz="3200" b="1" dirty="0">
                <a:solidFill>
                  <a:srgbClr val="FF0000"/>
                </a:solidFill>
              </a:rPr>
              <a:t>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069" y="2974606"/>
            <a:ext cx="7369051" cy="2666312"/>
          </a:xfrm>
        </p:spPr>
        <p:txBody>
          <a:bodyPr>
            <a:normAutofit/>
          </a:bodyPr>
          <a:lstStyle/>
          <a:p>
            <a:r>
              <a:rPr lang="en-GB" sz="33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God’s workmanship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Created in Christ Jesus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do good works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According to God’s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226937" y="68148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37019" y="578417"/>
            <a:ext cx="57047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AE6F2889-D035-478E-ABE3-FC94DCFD4B31}"/>
              </a:ext>
            </a:extLst>
          </p:cNvPr>
          <p:cNvSpPr/>
          <p:nvPr/>
        </p:nvSpPr>
        <p:spPr>
          <a:xfrm>
            <a:off x="3986783" y="1978629"/>
            <a:ext cx="956930" cy="4153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CD2525-FC77-4699-A08E-024189C9D499}"/>
              </a:ext>
            </a:extLst>
          </p:cNvPr>
          <p:cNvSpPr txBox="1"/>
          <p:nvPr/>
        </p:nvSpPr>
        <p:spPr>
          <a:xfrm>
            <a:off x="5157218" y="1848297"/>
            <a:ext cx="362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Serving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66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068" y="2149105"/>
            <a:ext cx="6994392" cy="8255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Grace in Ephesians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550" y="2974606"/>
            <a:ext cx="7376337" cy="2666312"/>
          </a:xfrm>
        </p:spPr>
        <p:txBody>
          <a:bodyPr>
            <a:normAutofit/>
          </a:bodyPr>
          <a:lstStyle/>
          <a:p>
            <a:pPr marL="514325" indent="-514325">
              <a:buFont typeface="Arial" panose="020B0604020202020204" pitchFamily="34" charset="0"/>
              <a:buChar char="•"/>
            </a:pPr>
            <a:r>
              <a:rPr lang="en-GB" sz="4050" b="1" dirty="0">
                <a:solidFill>
                  <a:schemeClr val="tx1"/>
                </a:solidFill>
              </a:rPr>
              <a:t>“Gift of God’s grace” - </a:t>
            </a:r>
          </a:p>
          <a:p>
            <a:pPr marL="514325" indent="-514325">
              <a:buFont typeface="Arial" panose="020B0604020202020204" pitchFamily="34" charset="0"/>
              <a:buChar char="•"/>
            </a:pPr>
            <a:r>
              <a:rPr lang="en-GB" sz="4050" b="1" dirty="0">
                <a:solidFill>
                  <a:schemeClr val="tx1"/>
                </a:solidFill>
              </a:rPr>
              <a:t>To Paul - </a:t>
            </a:r>
            <a:r>
              <a:rPr lang="en-GB" sz="3300" b="1" dirty="0">
                <a:solidFill>
                  <a:schemeClr val="tx1"/>
                </a:solidFill>
              </a:rPr>
              <a:t>Ephesians 3: 2, 7 -8</a:t>
            </a:r>
            <a:endParaRPr lang="en-GB" sz="4050" b="1" dirty="0">
              <a:solidFill>
                <a:schemeClr val="tx1"/>
              </a:solidFill>
            </a:endParaRPr>
          </a:p>
          <a:p>
            <a:pPr marL="514325" indent="-514325">
              <a:buFont typeface="Arial" panose="020B0604020202020204" pitchFamily="34" charset="0"/>
              <a:buChar char="•"/>
            </a:pPr>
            <a:r>
              <a:rPr lang="en-GB" sz="4050" b="1" dirty="0">
                <a:solidFill>
                  <a:schemeClr val="tx1"/>
                </a:solidFill>
              </a:rPr>
              <a:t>To All - </a:t>
            </a:r>
            <a:r>
              <a:rPr lang="en-GB" sz="3300" b="1" dirty="0">
                <a:solidFill>
                  <a:schemeClr val="tx1"/>
                </a:solidFill>
              </a:rPr>
              <a:t>Ephesians - 4: 7</a:t>
            </a:r>
            <a:endParaRPr lang="en-GB" sz="405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0" y="951628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6" y="903078"/>
            <a:ext cx="508289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92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068" y="2456024"/>
            <a:ext cx="6994392" cy="51858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Saving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985" y="2974606"/>
            <a:ext cx="8054162" cy="2666312"/>
          </a:xfrm>
        </p:spPr>
        <p:txBody>
          <a:bodyPr>
            <a:normAutofit lnSpcReduction="10000"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“How marvellous, how wonderful!”</a:t>
            </a:r>
          </a:p>
          <a:p>
            <a:pPr marL="514325" indent="-514325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Do I know this grace?</a:t>
            </a:r>
          </a:p>
          <a:p>
            <a:pPr marL="514325" indent="-514325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</a:rPr>
              <a:t>Can I share this grace?</a:t>
            </a:r>
          </a:p>
          <a:p>
            <a:pPr marL="514325" indent="-514325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Will I live this grace?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13032" y="111851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8" y="903079"/>
            <a:ext cx="31453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23F48B-84E1-4844-B955-E641EDAAF5FE}"/>
              </a:ext>
            </a:extLst>
          </p:cNvPr>
          <p:cNvSpPr txBox="1"/>
          <p:nvPr/>
        </p:nvSpPr>
        <p:spPr>
          <a:xfrm>
            <a:off x="7328492" y="3344534"/>
            <a:ext cx="1610832" cy="238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9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983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8375" y="1803104"/>
            <a:ext cx="6994392" cy="51858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The Saviour’s Grace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375" y="2220878"/>
            <a:ext cx="6994392" cy="3724053"/>
          </a:xfrm>
        </p:spPr>
        <p:txBody>
          <a:bodyPr>
            <a:normAutofit fontScale="70000" lnSpcReduction="20000"/>
          </a:bodyPr>
          <a:lstStyle/>
          <a:p>
            <a:pPr marL="642906" indent="-642906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5025" b="1" dirty="0">
                <a:solidFill>
                  <a:schemeClr val="tx1"/>
                </a:solidFill>
              </a:rPr>
              <a:t>Grace is a beautiful word</a:t>
            </a:r>
          </a:p>
          <a:p>
            <a:pPr marL="642906" indent="-642906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5025" b="1" dirty="0">
                <a:solidFill>
                  <a:schemeClr val="tx1"/>
                </a:solidFill>
              </a:rPr>
              <a:t>Grace is a wonderful gift</a:t>
            </a:r>
          </a:p>
          <a:p>
            <a:pPr marL="642906" indent="-642906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sz="5025" b="1" dirty="0">
                <a:solidFill>
                  <a:schemeClr val="tx1"/>
                </a:solidFill>
              </a:rPr>
              <a:t>Christ’s grace is even better and it’s inexhaustible-                </a:t>
            </a:r>
            <a:r>
              <a:rPr lang="en-GB" sz="4350" b="1" dirty="0">
                <a:solidFill>
                  <a:srgbClr val="FF0000"/>
                </a:solidFill>
              </a:rPr>
              <a:t>(2 Corinthians 8:9; 9:8; 13:13)</a:t>
            </a:r>
          </a:p>
          <a:p>
            <a:endParaRPr lang="en-GB" sz="405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2301558" y="1016739"/>
            <a:ext cx="47079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5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039" y="1722328"/>
            <a:ext cx="6994392" cy="8255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Grace in Ephesians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060" y="2391945"/>
            <a:ext cx="7915940" cy="3532667"/>
          </a:xfrm>
        </p:spPr>
        <p:txBody>
          <a:bodyPr>
            <a:noAutofit/>
          </a:bodyPr>
          <a:lstStyle/>
          <a:p>
            <a:pPr marL="642906" indent="-642906">
              <a:buFont typeface="Arial" panose="020B0604020202020204" pitchFamily="34" charset="0"/>
              <a:buChar char="•"/>
            </a:pPr>
            <a:r>
              <a:rPr lang="en-GB" sz="4050" b="1" dirty="0">
                <a:solidFill>
                  <a:schemeClr val="tx1"/>
                </a:solidFill>
              </a:rPr>
              <a:t>“The brackets” - </a:t>
            </a:r>
            <a:r>
              <a:rPr lang="en-GB" sz="3300" b="1" dirty="0">
                <a:solidFill>
                  <a:schemeClr val="tx1"/>
                </a:solidFill>
              </a:rPr>
              <a:t>Ephesians 1:2 &amp; 6:24</a:t>
            </a:r>
            <a:endParaRPr lang="en-GB" sz="4050" b="1" dirty="0">
              <a:solidFill>
                <a:schemeClr val="tx1"/>
              </a:solidFill>
            </a:endParaRPr>
          </a:p>
          <a:p>
            <a:pPr marL="642906" indent="-642906">
              <a:buFont typeface="Arial" panose="020B0604020202020204" pitchFamily="34" charset="0"/>
              <a:buChar char="•"/>
            </a:pPr>
            <a:r>
              <a:rPr lang="en-GB" sz="4050" b="1" dirty="0">
                <a:solidFill>
                  <a:schemeClr val="tx1"/>
                </a:solidFill>
              </a:rPr>
              <a:t>“Lavish grace” - </a:t>
            </a:r>
            <a:r>
              <a:rPr lang="en-GB" sz="3300" b="1" dirty="0">
                <a:solidFill>
                  <a:schemeClr val="tx1"/>
                </a:solidFill>
              </a:rPr>
              <a:t>Ephesians 1: 7</a:t>
            </a:r>
            <a:endParaRPr lang="en-GB" sz="4050" b="1" dirty="0">
              <a:solidFill>
                <a:schemeClr val="tx1"/>
              </a:solidFill>
            </a:endParaRPr>
          </a:p>
          <a:p>
            <a:pPr marL="642906" indent="-642906">
              <a:buFont typeface="Arial" panose="020B0604020202020204" pitchFamily="34" charset="0"/>
              <a:buChar char="•"/>
            </a:pPr>
            <a:r>
              <a:rPr lang="en-GB" sz="4050" b="1" dirty="0">
                <a:solidFill>
                  <a:schemeClr val="tx1"/>
                </a:solidFill>
              </a:rPr>
              <a:t>“Glorious grace” - </a:t>
            </a:r>
            <a:r>
              <a:rPr lang="en-GB" sz="3300" b="1" dirty="0">
                <a:solidFill>
                  <a:schemeClr val="tx1"/>
                </a:solidFill>
              </a:rPr>
              <a:t>Ephesians 1: 6</a:t>
            </a:r>
            <a:endParaRPr lang="en-GB" sz="405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13032" y="111851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600698" y="987789"/>
            <a:ext cx="52741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0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5838" y="1829510"/>
            <a:ext cx="6994392" cy="518583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Saving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76699"/>
            <a:ext cx="7256860" cy="3678227"/>
          </a:xfrm>
        </p:spPr>
        <p:txBody>
          <a:bodyPr>
            <a:normAutofit lnSpcReduction="10000"/>
          </a:bodyPr>
          <a:lstStyle/>
          <a:p>
            <a:r>
              <a:rPr lang="en-GB" sz="2100" b="1" dirty="0">
                <a:solidFill>
                  <a:schemeClr val="tx1"/>
                </a:solidFill>
              </a:rPr>
              <a:t>Ephesians 2: 5 -8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“It is by </a:t>
            </a:r>
            <a:r>
              <a:rPr lang="en-GB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grace </a:t>
            </a: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been saved…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who is rich in mercy….raised us up with Christ in order that…he might show the incomparable riches of </a:t>
            </a:r>
            <a:r>
              <a:rPr lang="en-GB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grace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it is </a:t>
            </a:r>
            <a:r>
              <a:rPr lang="en-GB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grace </a:t>
            </a: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been saved, through faith…it is the gift of God - not of works”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24696" y="903079"/>
            <a:ext cx="5023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6EF2-D163-4005-A9B5-8C1A37FE26DE}"/>
              </a:ext>
            </a:extLst>
          </p:cNvPr>
          <p:cNvSpPr txBox="1"/>
          <p:nvPr/>
        </p:nvSpPr>
        <p:spPr>
          <a:xfrm>
            <a:off x="0" y="909406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8DCBCA-9A1F-433D-9D6F-55CF3D5D21B7}"/>
              </a:ext>
            </a:extLst>
          </p:cNvPr>
          <p:cNvSpPr txBox="1"/>
          <p:nvPr/>
        </p:nvSpPr>
        <p:spPr>
          <a:xfrm rot="20089412">
            <a:off x="1701743" y="2921169"/>
            <a:ext cx="6383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  <a:r>
              <a:rPr kumimoji="0" lang="en-GB" sz="6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Prodigal Son</a:t>
            </a:r>
            <a:endParaRPr kumimoji="0" lang="en-GB" sz="135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93" y="1764844"/>
            <a:ext cx="3787848" cy="623248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Saving Grace 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068" y="2599313"/>
            <a:ext cx="6994392" cy="3355611"/>
          </a:xfrm>
        </p:spPr>
        <p:txBody>
          <a:bodyPr>
            <a:normAutofit fontScale="92500" lnSpcReduction="10000"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Ephesians 2: 5 -8</a:t>
            </a:r>
          </a:p>
          <a:p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“It is by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grace 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been saved…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 - in trespasses and sins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CAPTIVES - to evil spiritual forces</a:t>
            </a:r>
          </a:p>
          <a:p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- to our selfish cravings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CONDEMNED - “by nature objects of wrath”</a:t>
            </a:r>
          </a:p>
          <a:p>
            <a:endParaRPr lang="en-GB" sz="2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600700" y="1026184"/>
            <a:ext cx="5103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6EF2-D163-4005-A9B5-8C1A37FE26DE}"/>
              </a:ext>
            </a:extLst>
          </p:cNvPr>
          <p:cNvSpPr txBox="1"/>
          <p:nvPr/>
        </p:nvSpPr>
        <p:spPr>
          <a:xfrm>
            <a:off x="13032" y="111851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CA7D0-96A7-40C2-948D-82D4FB8A2E73}"/>
              </a:ext>
            </a:extLst>
          </p:cNvPr>
          <p:cNvSpPr txBox="1"/>
          <p:nvPr/>
        </p:nvSpPr>
        <p:spPr>
          <a:xfrm>
            <a:off x="4226441" y="2962496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41E92A-7673-4D17-9EB1-68271EC5CE48}"/>
              </a:ext>
            </a:extLst>
          </p:cNvPr>
          <p:cNvSpPr txBox="1"/>
          <p:nvPr/>
        </p:nvSpPr>
        <p:spPr>
          <a:xfrm>
            <a:off x="4226441" y="2994394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6D529C-9DFF-48B9-A729-8DA104FE57B4}"/>
              </a:ext>
            </a:extLst>
          </p:cNvPr>
          <p:cNvSpPr txBox="1"/>
          <p:nvPr/>
        </p:nvSpPr>
        <p:spPr>
          <a:xfrm>
            <a:off x="4226441" y="3090087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145ECE-117D-435A-80CE-4C8B210A957D}"/>
              </a:ext>
            </a:extLst>
          </p:cNvPr>
          <p:cNvSpPr txBox="1"/>
          <p:nvPr/>
        </p:nvSpPr>
        <p:spPr>
          <a:xfrm>
            <a:off x="7719237" y="3648296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19606E-03FB-46D8-B91C-65A90D111D9D}"/>
              </a:ext>
            </a:extLst>
          </p:cNvPr>
          <p:cNvSpPr txBox="1"/>
          <p:nvPr/>
        </p:nvSpPr>
        <p:spPr>
          <a:xfrm>
            <a:off x="4226441" y="3090087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2DC3F-731B-46C8-BE29-7459336205A7}"/>
              </a:ext>
            </a:extLst>
          </p:cNvPr>
          <p:cNvSpPr txBox="1"/>
          <p:nvPr/>
        </p:nvSpPr>
        <p:spPr>
          <a:xfrm>
            <a:off x="4302448" y="1821438"/>
            <a:ext cx="44020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Saved from what?</a:t>
            </a:r>
            <a:endParaRPr kumimoji="0" lang="en-GB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2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21" y="2215562"/>
            <a:ext cx="8413010" cy="518583"/>
          </a:xfrm>
        </p:spPr>
        <p:txBody>
          <a:bodyPr>
            <a:normAutofit fontScale="90000"/>
          </a:bodyPr>
          <a:lstStyle/>
          <a:p>
            <a:r>
              <a:rPr lang="en-GB" sz="3975" b="1" dirty="0">
                <a:solidFill>
                  <a:srgbClr val="FF0000"/>
                </a:solidFill>
              </a:rPr>
              <a:t>Saving Grace -</a:t>
            </a:r>
            <a:r>
              <a:rPr lang="en-GB" sz="3975" b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Incomparable riches!</a:t>
            </a:r>
            <a:b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653" y="2474854"/>
            <a:ext cx="7272809" cy="3605642"/>
          </a:xfrm>
        </p:spPr>
        <p:txBody>
          <a:bodyPr>
            <a:normAutofit lnSpcReduction="10000"/>
          </a:bodyPr>
          <a:lstStyle/>
          <a:p>
            <a:r>
              <a:rPr lang="en-GB" sz="1500" b="1" dirty="0">
                <a:solidFill>
                  <a:schemeClr val="tx1"/>
                </a:solidFill>
              </a:rPr>
              <a:t>Ephesians 2: 5 -8</a:t>
            </a:r>
          </a:p>
          <a:p>
            <a:r>
              <a:rPr lang="en-GB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who is rich in mercy….raised us up with Christ in order that…he might show the incomparable riches of </a:t>
            </a:r>
            <a:r>
              <a:rPr lang="en-GB" sz="2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grace</a:t>
            </a:r>
          </a:p>
          <a:p>
            <a:pPr marL="342884" indent="-342884">
              <a:buFont typeface="Arial" panose="020B0604020202020204" pitchFamily="34" charset="0"/>
              <a:buChar char="•"/>
            </a:pPr>
            <a:r>
              <a:rPr lang="en-GB" sz="26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“Love…rich in mercy… his grace”</a:t>
            </a:r>
          </a:p>
          <a:p>
            <a:pPr marL="342884" indent="-342884">
              <a:buFont typeface="Arial" panose="020B0604020202020204" pitchFamily="34" charset="0"/>
              <a:buChar char="•"/>
            </a:pPr>
            <a:r>
              <a:rPr lang="en-GB" sz="26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Death…powers of darkness… depraved culture… human nature</a:t>
            </a:r>
          </a:p>
          <a:p>
            <a:pPr marL="342884" indent="-342884">
              <a:buFont typeface="Arial" panose="020B0604020202020204" pitchFamily="34" charset="0"/>
              <a:buChar char="•"/>
            </a:pPr>
            <a:r>
              <a:rPr lang="en-GB" sz="26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“Where sin increased, grace </a:t>
            </a:r>
            <a:r>
              <a:rPr lang="en-GB" sz="2625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increased all the more”</a:t>
            </a:r>
            <a:r>
              <a:rPr lang="en-GB" sz="26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62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(Romans 5: 20) </a:t>
            </a:r>
            <a:r>
              <a:rPr lang="en-GB" sz="26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impact (overflow)…extent (the many) …eternal life (quality)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24695" y="665704"/>
            <a:ext cx="5422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6EF2-D163-4005-A9B5-8C1A37FE26DE}"/>
              </a:ext>
            </a:extLst>
          </p:cNvPr>
          <p:cNvSpPr txBox="1"/>
          <p:nvPr/>
        </p:nvSpPr>
        <p:spPr>
          <a:xfrm>
            <a:off x="98490" y="862142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</p:spTree>
    <p:extLst>
      <p:ext uri="{BB962C8B-B14F-4D97-AF65-F5344CB8AC3E}">
        <p14:creationId xmlns:p14="http://schemas.microsoft.com/office/powerpoint/2010/main" val="13670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033" y="1658758"/>
            <a:ext cx="7575836" cy="682064"/>
          </a:xfrm>
        </p:spPr>
        <p:txBody>
          <a:bodyPr>
            <a:normAutofit fontScale="90000"/>
          </a:bodyPr>
          <a:lstStyle/>
          <a:p>
            <a:br>
              <a:rPr lang="en-GB" b="1" i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</a:br>
            <a:r>
              <a:rPr lang="en-GB" sz="4400" b="1" dirty="0">
                <a:solidFill>
                  <a:srgbClr val="FF0000"/>
                </a:solidFill>
              </a:rPr>
              <a:t>Saving Grace - </a:t>
            </a:r>
            <a:r>
              <a:rPr lang="en-GB" sz="4400" b="1" i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The contrast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863" y="2350149"/>
            <a:ext cx="6994392" cy="3413260"/>
          </a:xfrm>
        </p:spPr>
        <p:txBody>
          <a:bodyPr>
            <a:normAutofit fontScale="92500"/>
          </a:bodyPr>
          <a:lstStyle/>
          <a:p>
            <a:r>
              <a:rPr lang="en-GB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it is </a:t>
            </a:r>
            <a:r>
              <a:rPr lang="en-GB" sz="2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grace </a:t>
            </a:r>
            <a:r>
              <a:rPr lang="en-GB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been saved, through faith…it is the gift of God - not of works”</a:t>
            </a:r>
          </a:p>
          <a:p>
            <a:pPr marL="342884" indent="-342884">
              <a:buFont typeface="Arial" panose="020B0604020202020204" pitchFamily="34" charset="0"/>
              <a:buChar char="•"/>
            </a:pPr>
            <a:r>
              <a:rPr lang="en-GB" sz="2700" b="1" i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Not of works </a:t>
            </a:r>
            <a:r>
              <a:rPr lang="en-GB" sz="2700" b="1" i="1" dirty="0">
                <a:solidFill>
                  <a:schemeClr val="tx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…</a:t>
            </a:r>
            <a:r>
              <a:rPr lang="en-GB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achievement, endeavour, effort, righteousness, status, merit, approval, reward</a:t>
            </a:r>
          </a:p>
          <a:p>
            <a:pPr marL="342884" indent="-342884">
              <a:buFont typeface="Arial" panose="020B0604020202020204" pitchFamily="34" charset="0"/>
              <a:buChar char="•"/>
            </a:pPr>
            <a:r>
              <a:rPr lang="en-GB" sz="2700" b="1" i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“Not from yourselves”</a:t>
            </a:r>
            <a:r>
              <a:rPr lang="en-GB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…our plan, our initiative, our innate ability </a:t>
            </a:r>
          </a:p>
          <a:p>
            <a:pPr marL="342884" indent="-342884">
              <a:buFont typeface="Arial" panose="020B0604020202020204" pitchFamily="34" charset="0"/>
              <a:buChar char="•"/>
            </a:pPr>
            <a:r>
              <a:rPr lang="en-GB" sz="2700" b="1" i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The gift of God </a:t>
            </a:r>
            <a:r>
              <a:rPr lang="en-GB" sz="2700" i="1" dirty="0">
                <a:solidFill>
                  <a:schemeClr val="tx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…</a:t>
            </a:r>
            <a:r>
              <a:rPr lang="en-GB" sz="2700" i="1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 </a:t>
            </a:r>
            <a:r>
              <a:rPr lang="en-GB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freely, relational, freeing </a:t>
            </a:r>
            <a:endParaRPr lang="en-GB" sz="2700" i="1" dirty="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23789" y="448260"/>
            <a:ext cx="527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6EF2-D163-4005-A9B5-8C1A37FE26DE}"/>
              </a:ext>
            </a:extLst>
          </p:cNvPr>
          <p:cNvSpPr txBox="1"/>
          <p:nvPr/>
        </p:nvSpPr>
        <p:spPr>
          <a:xfrm>
            <a:off x="218131" y="651121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</p:spTree>
    <p:extLst>
      <p:ext uri="{BB962C8B-B14F-4D97-AF65-F5344CB8AC3E}">
        <p14:creationId xmlns:p14="http://schemas.microsoft.com/office/powerpoint/2010/main" val="27969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4835" y="1663245"/>
            <a:ext cx="6994392" cy="68474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Grace in Ephesians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112" y="2361808"/>
            <a:ext cx="7416348" cy="3529322"/>
          </a:xfrm>
        </p:spPr>
        <p:txBody>
          <a:bodyPr>
            <a:normAutofit fontScale="77500" lnSpcReduction="20000"/>
          </a:bodyPr>
          <a:lstStyle/>
          <a:p>
            <a:r>
              <a:rPr lang="en-GB" sz="4050" b="1" i="1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The Prodigal Son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525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Deserved</a:t>
            </a:r>
            <a:r>
              <a:rPr lang="en-GB" sz="3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degradation, starvation, isolation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525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Hoped for </a:t>
            </a:r>
            <a:r>
              <a:rPr lang="en-GB" sz="3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mercy - accepted as a servant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525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en-GB" sz="3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incomparable grace - welcome, honour, restoration, sonship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525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  <a:r>
              <a:rPr lang="en-GB" sz="3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the past, the present and the future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13032" y="1118515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705056" y="966874"/>
            <a:ext cx="579247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7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BAEE-AECF-4D9A-ACDF-FCAAC9D8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5475" y="1700240"/>
            <a:ext cx="6994392" cy="518583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The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756EE-A924-4480-A91C-FAE229D2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068" y="2495823"/>
            <a:ext cx="6994392" cy="3243665"/>
          </a:xfrm>
        </p:spPr>
        <p:txBody>
          <a:bodyPr>
            <a:normAutofit fontScale="85000" lnSpcReduction="20000"/>
          </a:bodyPr>
          <a:lstStyle/>
          <a:p>
            <a:r>
              <a:rPr lang="en-GB" sz="405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Paul’s Life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Damascus Road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of Ananias</a:t>
            </a: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“My chosen instrument…”</a:t>
            </a:r>
          </a:p>
          <a:p>
            <a:r>
              <a:rPr lang="en-GB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“By the grace of God, I am what I am, and his grace to me was not without effect…”</a:t>
            </a:r>
          </a:p>
          <a:p>
            <a:r>
              <a:rPr lang="en-GB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15:10)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1C664-0A49-47DA-8EF4-DCFE59995FE1}"/>
              </a:ext>
            </a:extLst>
          </p:cNvPr>
          <p:cNvSpPr txBox="1"/>
          <p:nvPr/>
        </p:nvSpPr>
        <p:spPr>
          <a:xfrm>
            <a:off x="36004" y="903078"/>
            <a:ext cx="3587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Ephesians 2: 1 -12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9867A-6612-4436-86CC-C6939B399C29}"/>
              </a:ext>
            </a:extLst>
          </p:cNvPr>
          <p:cNvSpPr txBox="1"/>
          <p:nvPr/>
        </p:nvSpPr>
        <p:spPr>
          <a:xfrm>
            <a:off x="3545566" y="764580"/>
            <a:ext cx="51465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HIS  Saving GRACE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42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6100</TotalTime>
  <Words>647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Arial</vt:lpstr>
      <vt:lpstr>Calibri</vt:lpstr>
      <vt:lpstr>Century Gothic</vt:lpstr>
      <vt:lpstr>Comic Sans MS</vt:lpstr>
      <vt:lpstr>Wingdings 3</vt:lpstr>
      <vt:lpstr>Wisp</vt:lpstr>
      <vt:lpstr>PowerPoint Presentation</vt:lpstr>
      <vt:lpstr>The Saviour’s Grace</vt:lpstr>
      <vt:lpstr>Grace in Ephesians</vt:lpstr>
      <vt:lpstr>Saving Grace</vt:lpstr>
      <vt:lpstr>Saving Grace -</vt:lpstr>
      <vt:lpstr>Saving Grace -Incomparable riches! </vt:lpstr>
      <vt:lpstr> Saving Grace - The contrast</vt:lpstr>
      <vt:lpstr>Grace in Ephesians</vt:lpstr>
      <vt:lpstr>The future</vt:lpstr>
      <vt:lpstr>Michael Angelo</vt:lpstr>
      <vt:lpstr>Saving Grace    </vt:lpstr>
      <vt:lpstr>Grace in Ephesians</vt:lpstr>
      <vt:lpstr>Saving Grace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Lee</dc:creator>
  <cp:lastModifiedBy>David Lee</cp:lastModifiedBy>
  <cp:revision>566</cp:revision>
  <dcterms:created xsi:type="dcterms:W3CDTF">2021-01-02T18:20:38Z</dcterms:created>
  <dcterms:modified xsi:type="dcterms:W3CDTF">2024-08-18T14:01:40Z</dcterms:modified>
</cp:coreProperties>
</file>